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80" r:id="rId2"/>
    <p:sldId id="278" r:id="rId3"/>
    <p:sldId id="282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83" r:id="rId12"/>
    <p:sldId id="270" r:id="rId13"/>
    <p:sldId id="273" r:id="rId14"/>
    <p:sldId id="274" r:id="rId15"/>
    <p:sldId id="275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4" autoAdjust="0"/>
    <p:restoredTop sz="94671" autoAdjust="0"/>
  </p:normalViewPr>
  <p:slideViewPr>
    <p:cSldViewPr>
      <p:cViewPr>
        <p:scale>
          <a:sx n="50" d="100"/>
          <a:sy n="50" d="100"/>
        </p:scale>
        <p:origin x="-44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80F7255-8950-4071-A5FF-3762410DCB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CB2D120-B364-42B0-BF85-DEACD52DED3E}" type="datetimeFigureOut">
              <a:rPr lang="en-US" smtClean="0"/>
              <a:t>9/27/2013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8" y="234047"/>
            <a:ext cx="8229600" cy="617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90600" y="1981200"/>
            <a:ext cx="77724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9900" dirty="0" smtClean="0">
                <a:solidFill>
                  <a:schemeClr val="bg1"/>
                </a:solidFill>
              </a:rPr>
              <a:t>স্বাগতম</a:t>
            </a:r>
            <a:endParaRPr lang="en-US" sz="19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19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3200"/>
            <a:ext cx="4064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48200" y="533400"/>
            <a:ext cx="4038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মোঃ </a:t>
            </a:r>
            <a:r>
              <a:rPr lang="bn-BD" sz="2000" b="1" dirty="0">
                <a:latin typeface="NikoshBAN" pitchFamily="2" charset="0"/>
                <a:cs typeface="NikoshBAN" pitchFamily="2" charset="0"/>
              </a:rPr>
              <a:t>জামিরুল </a:t>
            </a:r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sz="20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latin typeface="NikoshBAN" pitchFamily="2" charset="0"/>
                <a:cs typeface="NikoshBAN" pitchFamily="2" charset="0"/>
              </a:rPr>
              <a:t>সহকারী শিক্ষক (কম্পিউটার</a:t>
            </a:r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20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latin typeface="NikoshBAN" pitchFamily="2" charset="0"/>
                <a:cs typeface="NikoshBAN" pitchFamily="2" charset="0"/>
              </a:rPr>
              <a:t>দৌলতপুর পাইলট মডেল মাধ্যমিক  বিদ্যালয়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দৌলতপুর,কুষ্টিয়া</a:t>
            </a:r>
            <a:endParaRPr lang="en-US" sz="4800" dirty="0">
              <a:solidFill>
                <a:srgbClr val="FFC000"/>
              </a:solidFill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-71717" y="-79977"/>
            <a:ext cx="59391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bn-IN" sz="2800" b="1" dirty="0">
                <a:solidFill>
                  <a:schemeClr val="tx1"/>
                </a:solidFill>
              </a:rPr>
              <a:t>পাঠ </a:t>
            </a:r>
            <a:r>
              <a:rPr lang="bn-IN" sz="2800" b="1" dirty="0" smtClean="0">
                <a:solidFill>
                  <a:schemeClr val="tx1"/>
                </a:solidFill>
              </a:rPr>
              <a:t>পরিচিতি</a:t>
            </a:r>
            <a:endParaRPr lang="en-US" sz="2800" b="1" dirty="0">
              <a:solidFill>
                <a:schemeClr val="tx1"/>
              </a:solidFill>
            </a:endParaRPr>
          </a:p>
          <a:p>
            <a:r>
              <a:rPr lang="bn-IN" sz="2800" b="1" dirty="0" smtClean="0">
                <a:solidFill>
                  <a:schemeClr val="tx1"/>
                </a:solidFill>
              </a:rPr>
              <a:t>বিষয় : বাংলা ২য় পত্র </a:t>
            </a:r>
          </a:p>
          <a:p>
            <a:r>
              <a:rPr lang="bn-IN" sz="2800" b="1" dirty="0" smtClean="0">
                <a:solidFill>
                  <a:schemeClr val="tx1"/>
                </a:solidFill>
              </a:rPr>
              <a:t>শ্রেণী : ৭ম </a:t>
            </a:r>
          </a:p>
          <a:p>
            <a:r>
              <a:rPr lang="bn-IN" sz="2800" b="1" dirty="0" smtClean="0">
                <a:solidFill>
                  <a:schemeClr val="tx1"/>
                </a:solidFill>
              </a:rPr>
              <a:t>সময় : ৫৫ </a:t>
            </a:r>
            <a:r>
              <a:rPr lang="bn-IN" sz="2800" b="1" dirty="0" smtClean="0">
                <a:solidFill>
                  <a:schemeClr val="tx1"/>
                </a:solidFill>
              </a:rPr>
              <a:t>মিনিট</a:t>
            </a: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bn-BD" sz="3200" b="1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তারিখ </a:t>
            </a:r>
            <a:r>
              <a:rPr lang="bn-BD" sz="3200" b="1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-</a:t>
            </a:r>
            <a:fld id="{C7F885A6-7758-49A1-A4AE-FF6679D35C1D}" type="datetime10">
              <a:rPr lang="bn-BD" sz="2800" b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pPr/>
              <a:t>শুক্রবার, 27 সেপ্টেম্বর 2013</a:t>
            </a:fld>
            <a:endParaRPr lang="en-US" sz="5400" b="1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0"/>
            <a:ext cx="8534400" cy="36575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3128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724400" y="2250086"/>
            <a:ext cx="876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=</a:t>
            </a:r>
            <a:endParaRPr lang="en-US" sz="12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204357" y="2311642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+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" y="1043180"/>
            <a:ext cx="2198914" cy="36050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055202"/>
            <a:ext cx="1981200" cy="3592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043180"/>
            <a:ext cx="2990850" cy="359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1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-283029" y="3505200"/>
            <a:ext cx="8534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b="1" i="1" u="sng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US" sz="6000" b="1" i="1" dirty="0" smtClean="0">
                <a:solidFill>
                  <a:schemeClr val="bg2">
                    <a:lumMod val="50000"/>
                  </a:schemeClr>
                </a:solidFill>
              </a:rPr>
              <a:t>                 </a:t>
            </a:r>
            <a:r>
              <a:rPr lang="bn-IN" sz="6000" b="1" i="1" dirty="0" smtClean="0"/>
              <a:t>পাঠ শিরোনামঃ</a:t>
            </a:r>
          </a:p>
          <a:p>
            <a:pPr algn="ctr"/>
            <a:r>
              <a:rPr lang="bn-IN" sz="6000" b="1" dirty="0" smtClean="0"/>
              <a:t>             </a:t>
            </a:r>
            <a:r>
              <a:rPr lang="bn-IN" sz="7200" dirty="0" smtClean="0"/>
              <a:t>		</a:t>
            </a:r>
            <a:r>
              <a:rPr lang="bn-IN" sz="8000" b="1" u="sng" dirty="0" smtClean="0"/>
              <a:t>সন্ধি</a:t>
            </a:r>
            <a:endParaRPr lang="en-US" sz="8000" b="1" i="1" u="sng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57200"/>
            <a:ext cx="4343400" cy="261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1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50711" y="685800"/>
            <a:ext cx="692168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i="1" u="sng" dirty="0" smtClean="0"/>
              <a:t>শি</a:t>
            </a:r>
            <a:r>
              <a:rPr lang="en-US" sz="4400" b="1" i="1" u="sng" dirty="0" smtClean="0"/>
              <a:t>খন ফলঃ</a:t>
            </a:r>
            <a:endParaRPr lang="bn-IN" sz="4400" b="1" i="1" u="sng" dirty="0" smtClean="0"/>
          </a:p>
          <a:p>
            <a:endParaRPr lang="en-US" sz="3600" b="1" i="1" dirty="0" smtClean="0"/>
          </a:p>
          <a:p>
            <a:r>
              <a:rPr lang="en-US" sz="3600" b="1" i="1" dirty="0" smtClean="0"/>
              <a:t>এই পাঠ শেষে শিক্ষাথীরা</a:t>
            </a:r>
          </a:p>
          <a:p>
            <a:r>
              <a:rPr lang="en-US" sz="3600" b="1" i="1" dirty="0" smtClean="0"/>
              <a:t>সন্ধির সংজ্ঞা বলতে পারবে</a:t>
            </a:r>
          </a:p>
          <a:p>
            <a:r>
              <a:rPr lang="en-US" sz="3600" b="1" i="1" dirty="0" smtClean="0"/>
              <a:t>সন্ধির </a:t>
            </a:r>
            <a:r>
              <a:rPr lang="en-US" sz="3600" b="1" i="1" dirty="0" err="1" smtClean="0"/>
              <a:t>প্রকারভেদ</a:t>
            </a:r>
            <a:r>
              <a:rPr lang="en-US" sz="3600" b="1" i="1" dirty="0" smtClean="0"/>
              <a:t>  </a:t>
            </a:r>
            <a:r>
              <a:rPr lang="bn-BD" sz="3600" b="1" i="1" dirty="0" smtClean="0"/>
              <a:t> বলতে পারবে</a:t>
            </a:r>
            <a:endParaRPr lang="en-US" sz="36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850711" y="3619552"/>
            <a:ext cx="2578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/>
              <a:t>স্ব</a:t>
            </a:r>
            <a:r>
              <a:rPr lang="en-US" sz="4400" b="1" i="1" dirty="0" err="1"/>
              <a:t>রসন্ধি</a:t>
            </a:r>
            <a:r>
              <a:rPr lang="en-US" sz="4400" b="1" i="1" dirty="0" smtClean="0"/>
              <a:t>।</a:t>
            </a:r>
            <a:endParaRPr lang="en-US" sz="4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162299" y="3671233"/>
            <a:ext cx="46101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err="1" smtClean="0"/>
              <a:t>ব্যঞ্জনসন্ধি</a:t>
            </a:r>
            <a:r>
              <a:rPr lang="bn-BD" sz="4400" b="1" i="1" dirty="0" smtClean="0"/>
              <a:t>  এবং </a:t>
            </a:r>
            <a:endParaRPr lang="en-US" sz="4400" b="1" i="1" dirty="0"/>
          </a:p>
        </p:txBody>
      </p:sp>
      <p:sp>
        <p:nvSpPr>
          <p:cNvPr id="3" name="Rectangle 2"/>
          <p:cNvSpPr/>
          <p:nvPr/>
        </p:nvSpPr>
        <p:spPr>
          <a:xfrm>
            <a:off x="966461" y="4648200"/>
            <a:ext cx="6760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i="1" dirty="0" smtClean="0"/>
              <a:t>বিসর্গ </a:t>
            </a:r>
            <a:r>
              <a:rPr lang="en-US" sz="3600" b="1" i="1" dirty="0" err="1"/>
              <a:t>সন্ধির</a:t>
            </a:r>
            <a:r>
              <a:rPr lang="en-US" sz="3600" b="1" i="1" dirty="0"/>
              <a:t> </a:t>
            </a:r>
            <a:r>
              <a:rPr lang="en-US" sz="3600" b="1" i="1" dirty="0" err="1"/>
              <a:t>ব্যাখ্যা</a:t>
            </a:r>
            <a:r>
              <a:rPr lang="en-US" sz="3600" b="1" i="1" dirty="0"/>
              <a:t> </a:t>
            </a:r>
            <a:r>
              <a:rPr lang="en-US" sz="3600" b="1" i="1" dirty="0" err="1"/>
              <a:t>করতে</a:t>
            </a:r>
            <a:r>
              <a:rPr lang="en-US" sz="3600" b="1" i="1" dirty="0"/>
              <a:t> </a:t>
            </a:r>
            <a:r>
              <a:rPr lang="en-US" sz="3600" b="1" i="1" dirty="0" err="1"/>
              <a:t>পারবে</a:t>
            </a:r>
            <a:r>
              <a:rPr lang="bn-IN" sz="3600" b="1" i="1" dirty="0"/>
              <a:t>  ।</a:t>
            </a:r>
            <a:endParaRPr 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380432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6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0197" y="9906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i="1" dirty="0" smtClean="0">
                <a:solidFill>
                  <a:schemeClr val="tx2">
                    <a:lumMod val="75000"/>
                  </a:schemeClr>
                </a:solidFill>
              </a:rPr>
              <a:t>সন্ধিঃ</a:t>
            </a:r>
            <a:r>
              <a:rPr lang="bn-BD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n-IN" sz="3600" b="1" i="1" dirty="0" smtClean="0">
                <a:solidFill>
                  <a:schemeClr val="tx2">
                    <a:lumMod val="75000"/>
                  </a:schemeClr>
                </a:solidFill>
              </a:rPr>
              <a:t>পাশাপাশি দুই  বর্ণের  মিলনকে সন্ধি বলে ।</a:t>
            </a:r>
            <a:r>
              <a:rPr lang="bn-BD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n-IN" sz="3600" b="1" i="1" dirty="0" smtClean="0">
                <a:solidFill>
                  <a:schemeClr val="tx2">
                    <a:lumMod val="75000"/>
                  </a:schemeClr>
                </a:solidFill>
              </a:rPr>
              <a:t>যেমনঃ</a:t>
            </a:r>
            <a:r>
              <a:rPr lang="bn-BD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n-IN" sz="3600" b="1" i="1" dirty="0" smtClean="0">
                <a:solidFill>
                  <a:schemeClr val="tx2">
                    <a:lumMod val="75000"/>
                  </a:schemeClr>
                </a:solidFill>
              </a:rPr>
              <a:t>বিদ্যা+আলয়</a:t>
            </a:r>
            <a:endParaRPr lang="en-US" sz="3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0929"/>
            <a:ext cx="8534400" cy="4667071"/>
          </a:xfrm>
          <a:prstGeom prst="rect">
            <a:avLst/>
          </a:prstGeom>
        </p:spPr>
      </p:pic>
      <p:sp>
        <p:nvSpPr>
          <p:cNvPr id="7" name="Curved Left Arrow 6"/>
          <p:cNvSpPr/>
          <p:nvPr/>
        </p:nvSpPr>
        <p:spPr>
          <a:xfrm>
            <a:off x="7115683" y="1590764"/>
            <a:ext cx="1219200" cy="145723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7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600" y="2038529"/>
            <a:ext cx="71628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i="1" dirty="0">
                <a:solidFill>
                  <a:srgbClr val="002060"/>
                </a:solidFill>
              </a:rPr>
              <a:t>সন্ধি প্রধানত ৩ </a:t>
            </a:r>
            <a:r>
              <a:rPr lang="bn-IN" sz="6000" b="1" i="1" dirty="0" smtClean="0">
                <a:solidFill>
                  <a:srgbClr val="002060"/>
                </a:solidFill>
              </a:rPr>
              <a:t>প্রকার</a:t>
            </a:r>
            <a:endParaRPr lang="bn-BD" sz="6000" b="1" i="1" dirty="0" smtClean="0">
              <a:solidFill>
                <a:srgbClr val="002060"/>
              </a:solidFill>
            </a:endParaRPr>
          </a:p>
          <a:p>
            <a:pPr algn="ctr"/>
            <a:endParaRPr lang="bn-BD" sz="4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bn-BD" sz="2400" b="1" i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bn-IN" sz="6600" i="1" u="sng" dirty="0">
                <a:solidFill>
                  <a:srgbClr val="002060"/>
                </a:solidFill>
              </a:rPr>
              <a:t>সন্ধির প্রকারভেদ</a:t>
            </a:r>
            <a:r>
              <a:rPr lang="bn-IN" sz="6600" i="1" u="sng" dirty="0"/>
              <a:t>: </a:t>
            </a:r>
          </a:p>
          <a:p>
            <a:pPr algn="ctr"/>
            <a:endParaRPr lang="bn-BD" sz="24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bn-IN" sz="2400" b="1" i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bn-IN" sz="3600" b="1" i="1" dirty="0">
                <a:solidFill>
                  <a:srgbClr val="002060"/>
                </a:solidFill>
              </a:rPr>
              <a:t>যথা </a:t>
            </a:r>
            <a:r>
              <a:rPr lang="bn-BD" sz="3600" b="1" i="1" dirty="0" smtClean="0">
                <a:solidFill>
                  <a:srgbClr val="002060"/>
                </a:solidFill>
              </a:rPr>
              <a:t>-</a:t>
            </a:r>
            <a:r>
              <a:rPr lang="bn-IN" sz="3600" b="1" i="1" dirty="0" smtClean="0">
                <a:solidFill>
                  <a:srgbClr val="002060"/>
                </a:solidFill>
              </a:rPr>
              <a:t>স্বরসন্ধি</a:t>
            </a:r>
            <a:r>
              <a:rPr lang="bn-BD" sz="3600" b="1" i="1" dirty="0" smtClean="0">
                <a:solidFill>
                  <a:srgbClr val="002060"/>
                </a:solidFill>
              </a:rPr>
              <a:t>,</a:t>
            </a:r>
            <a:r>
              <a:rPr lang="bn-IN" sz="3600" b="1" i="1" dirty="0" smtClean="0">
                <a:solidFill>
                  <a:srgbClr val="002060"/>
                </a:solidFill>
              </a:rPr>
              <a:t>  </a:t>
            </a:r>
            <a:r>
              <a:rPr lang="bn-IN" sz="3600" b="1" i="1" dirty="0">
                <a:solidFill>
                  <a:srgbClr val="002060"/>
                </a:solidFill>
              </a:rPr>
              <a:t>ব্যঞ্জন </a:t>
            </a:r>
            <a:r>
              <a:rPr lang="bn-BD" sz="3600" b="1" i="1" smtClean="0">
                <a:solidFill>
                  <a:srgbClr val="002060"/>
                </a:solidFill>
              </a:rPr>
              <a:t>সন্ধি</a:t>
            </a:r>
            <a:r>
              <a:rPr lang="bn-IN" sz="3600" b="1" i="1" smtClean="0">
                <a:solidFill>
                  <a:srgbClr val="002060"/>
                </a:solidFill>
              </a:rPr>
              <a:t> </a:t>
            </a:r>
            <a:r>
              <a:rPr lang="bn-IN" sz="3600" b="1" i="1" dirty="0">
                <a:solidFill>
                  <a:srgbClr val="002060"/>
                </a:solidFill>
              </a:rPr>
              <a:t>বিসর্গ</a:t>
            </a:r>
            <a:r>
              <a:rPr lang="bn-BD" sz="3600" b="1" i="1" dirty="0">
                <a:solidFill>
                  <a:srgbClr val="002060"/>
                </a:solidFill>
              </a:rPr>
              <a:t> </a:t>
            </a:r>
            <a:r>
              <a:rPr lang="bn-IN" sz="3600" b="1" i="1" dirty="0">
                <a:solidFill>
                  <a:srgbClr val="002060"/>
                </a:solidFill>
              </a:rPr>
              <a:t>সন্ধি</a:t>
            </a:r>
            <a:endParaRPr lang="en-US" sz="3600" b="1" i="1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07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6764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IN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6943" y="322183"/>
            <a:ext cx="76200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i="1" u="sng" dirty="0" smtClean="0"/>
              <a:t>স্বরসন্ধিঃ  </a:t>
            </a:r>
            <a:r>
              <a:rPr lang="bn-IN" sz="4000" i="1" dirty="0" smtClean="0"/>
              <a:t>স্বরবর্ণের	সাথে স্বরবর্ণের</a:t>
            </a:r>
            <a:r>
              <a:rPr lang="bn-IN" sz="4000" i="1" dirty="0"/>
              <a:t> </a:t>
            </a:r>
            <a:r>
              <a:rPr lang="bn-IN" sz="4000" i="1" dirty="0" smtClean="0"/>
              <a:t>মিলনে যে সন্ধি হয় তাকে স্বরসন্ধি বলে । যেমনঃ </a:t>
            </a:r>
          </a:p>
          <a:p>
            <a:endParaRPr lang="bn-IN" sz="4000" i="1" dirty="0" smtClean="0"/>
          </a:p>
          <a:p>
            <a:r>
              <a:rPr lang="bn-BD" sz="4000" i="1" dirty="0" smtClean="0"/>
              <a:t>নীলাকাশ= নীল+আকাশ</a:t>
            </a:r>
          </a:p>
          <a:p>
            <a:endParaRPr lang="bn-BD" sz="4000" i="1" dirty="0"/>
          </a:p>
          <a:p>
            <a:endParaRPr lang="bn-IN" sz="4000" i="1" dirty="0" smtClean="0"/>
          </a:p>
          <a:p>
            <a:r>
              <a:rPr lang="bn-IN" sz="4000" i="1" dirty="0" smtClean="0"/>
              <a:t>জল+আশয়=জলাশয় </a:t>
            </a:r>
            <a:endParaRPr lang="en-US" sz="40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332514"/>
            <a:ext cx="2383971" cy="19811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99565"/>
            <a:ext cx="2024743" cy="21152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ight Arrow 4"/>
          <p:cNvSpPr/>
          <p:nvPr/>
        </p:nvSpPr>
        <p:spPr>
          <a:xfrm>
            <a:off x="5334000" y="2743200"/>
            <a:ext cx="1143000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181600" y="4865913"/>
            <a:ext cx="1143000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4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021" y="132814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u="sng" dirty="0" smtClean="0">
                <a:solidFill>
                  <a:schemeClr val="accent2">
                    <a:lumMod val="50000"/>
                  </a:schemeClr>
                </a:solidFill>
              </a:rPr>
              <a:t>ব্যঞ্জন </a:t>
            </a:r>
            <a:r>
              <a:rPr lang="bn-IN" sz="4800" i="1" u="sng" dirty="0" smtClean="0">
                <a:solidFill>
                  <a:schemeClr val="accent2">
                    <a:lumMod val="50000"/>
                  </a:schemeClr>
                </a:solidFill>
              </a:rPr>
              <a:t>সন্ধির</a:t>
            </a:r>
            <a:r>
              <a:rPr lang="bn-BD" sz="4800" b="1" u="sng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bn-IN" sz="48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r>
              <a:rPr lang="bn-IN" sz="3600" b="1" i="1" dirty="0" smtClean="0">
                <a:solidFill>
                  <a:schemeClr val="accent2">
                    <a:lumMod val="50000"/>
                  </a:schemeClr>
                </a:solidFill>
              </a:rPr>
              <a:t>ব্যঞ্জন বর্ণের সাথে স্বরবর্ণ অথবা ব্যঞ্জণ বর্ণের সাথে ব্যঞ্জণ বর্ণে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র মিলনে</a:t>
            </a:r>
            <a:r>
              <a:rPr lang="bn-IN" sz="36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যে সন্ধি হয় তাকে ব্যঞ্জণ সন্ধি </a:t>
            </a:r>
            <a:r>
              <a:rPr lang="en-US" sz="3600" b="1" i="1" dirty="0" err="1" smtClean="0">
                <a:solidFill>
                  <a:schemeClr val="accent2">
                    <a:lumMod val="50000"/>
                  </a:schemeClr>
                </a:solidFill>
              </a:rPr>
              <a:t>বলে</a:t>
            </a:r>
            <a:r>
              <a:rPr lang="en-US" sz="3600" b="1" i="1" dirty="0" smtClean="0">
                <a:solidFill>
                  <a:schemeClr val="accent2">
                    <a:lumMod val="50000"/>
                  </a:schemeClr>
                </a:solidFill>
              </a:rPr>
              <a:t> ।</a:t>
            </a:r>
            <a:r>
              <a:rPr lang="bn-BD" sz="36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36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487304"/>
            <a:ext cx="3429000" cy="37641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3886200"/>
            <a:ext cx="464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যেমনঃ</a:t>
            </a:r>
            <a:r>
              <a:rPr lang="bn-BD" sz="32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দিগ্‌+অন্ত=দিগন্ত</a:t>
            </a:r>
            <a:endParaRPr lang="en-US" sz="32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4135481" y="3429000"/>
            <a:ext cx="1143000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5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6255" y="1013460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u="sng" dirty="0" smtClean="0">
                <a:solidFill>
                  <a:srgbClr val="002060"/>
                </a:solidFill>
              </a:rPr>
              <a:t>ব্যঞ্জন </a:t>
            </a:r>
            <a:r>
              <a:rPr lang="bn-IN" sz="4800" i="1" u="sng" dirty="0">
                <a:solidFill>
                  <a:srgbClr val="002060"/>
                </a:solidFill>
              </a:rPr>
              <a:t>সন্ধির</a:t>
            </a:r>
            <a:r>
              <a:rPr lang="bn-IN" sz="4800" b="1" u="sng" dirty="0" smtClean="0">
                <a:solidFill>
                  <a:srgbClr val="002060"/>
                </a:solidFill>
              </a:rPr>
              <a:t> </a:t>
            </a:r>
            <a:r>
              <a:rPr lang="bn-IN" sz="4800" b="1" dirty="0" smtClean="0">
                <a:solidFill>
                  <a:srgbClr val="002060"/>
                </a:solidFill>
              </a:rPr>
              <a:t>:</a:t>
            </a:r>
            <a:r>
              <a:rPr lang="bn-IN" sz="3600" b="1" i="1" dirty="0" smtClean="0">
                <a:solidFill>
                  <a:srgbClr val="002060"/>
                </a:solidFill>
              </a:rPr>
              <a:t>ব্যঞ্জন বর্ণের সাথে স্বরবর্ণ অথবা ব্যঞ্জণ বর্ণের সাথে ব্যঞ্জণ বর্ণে</a:t>
            </a:r>
            <a:r>
              <a:rPr lang="en-US" sz="3600" b="1" i="1" dirty="0" smtClean="0">
                <a:solidFill>
                  <a:srgbClr val="002060"/>
                </a:solidFill>
              </a:rPr>
              <a:t>র মিলনে</a:t>
            </a:r>
            <a:r>
              <a:rPr lang="bn-IN" sz="3600" b="1" i="1" dirty="0" smtClean="0">
                <a:solidFill>
                  <a:srgbClr val="002060"/>
                </a:solidFill>
              </a:rPr>
              <a:t> </a:t>
            </a:r>
            <a:r>
              <a:rPr lang="en-US" sz="3600" b="1" i="1" dirty="0" smtClean="0">
                <a:solidFill>
                  <a:srgbClr val="002060"/>
                </a:solidFill>
              </a:rPr>
              <a:t>যে সন্ধি হয় তাকে ব্যঞ্জণ সন্ধি </a:t>
            </a:r>
            <a:r>
              <a:rPr lang="en-US" sz="3600" b="1" i="1" dirty="0" err="1" smtClean="0">
                <a:solidFill>
                  <a:srgbClr val="002060"/>
                </a:solidFill>
              </a:rPr>
              <a:t>বলে</a:t>
            </a:r>
            <a:r>
              <a:rPr lang="en-US" sz="3600" b="1" i="1" dirty="0" smtClean="0">
                <a:solidFill>
                  <a:srgbClr val="002060"/>
                </a:solidFill>
              </a:rPr>
              <a:t> ।</a:t>
            </a:r>
            <a:endParaRPr lang="en-US" sz="3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6071" y="4190881"/>
            <a:ext cx="4364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সম্‌+বাদ= সংবাদ</a:t>
            </a:r>
            <a:endParaRPr lang="en-US" sz="3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245940"/>
            <a:ext cx="4114800" cy="2796719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124200" y="3886200"/>
            <a:ext cx="1143000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0"/>
            <a:ext cx="792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/>
              <a:t>বিসর্গ সন্ধিঃ </a:t>
            </a:r>
            <a:r>
              <a:rPr lang="bn-BD" sz="4400" dirty="0" smtClean="0"/>
              <a:t>বিসর্গের সাথে স্বরর্ণের অথবা ব্যঞ্জবর্ণের সাথে ব্যঞ্জবর্ণের মিলনে যে সন্ধি হয় তাকে </a:t>
            </a:r>
            <a:r>
              <a:rPr lang="bn-BD" sz="4400" dirty="0"/>
              <a:t>বিসর্গ </a:t>
            </a:r>
            <a:r>
              <a:rPr lang="bn-BD" sz="4400" dirty="0" smtClean="0"/>
              <a:t>সন্ধি বলে। পদের মধ্যকার র্‌ বা স স্থানে বিসর্গ হয় বলে বিসর্গসন্ধিকে ব্যঞ্জসন্ধিও বলে।যেমন-</a:t>
            </a:r>
            <a:endParaRPr lang="bn-BD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733800"/>
            <a:ext cx="3733800" cy="289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6310" y="4708065"/>
            <a:ext cx="4114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/>
              <a:t>দুঃ+চিন্তা= দুশ্চিতা</a:t>
            </a:r>
            <a:endParaRPr lang="en-US" sz="6000" dirty="0"/>
          </a:p>
          <a:p>
            <a:endParaRPr lang="en-US" sz="5400" dirty="0"/>
          </a:p>
        </p:txBody>
      </p:sp>
      <p:sp>
        <p:nvSpPr>
          <p:cNvPr id="6" name="Right Arrow 5"/>
          <p:cNvSpPr/>
          <p:nvPr/>
        </p:nvSpPr>
        <p:spPr>
          <a:xfrm>
            <a:off x="3989610" y="4708065"/>
            <a:ext cx="1143000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2" y="1550347"/>
            <a:ext cx="8381999" cy="44542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48" y="5852160"/>
            <a:ext cx="830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i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n-US" sz="3600" b="1" i="1" dirty="0" smtClean="0">
                <a:solidFill>
                  <a:schemeClr val="tx2">
                    <a:lumMod val="75000"/>
                  </a:schemeClr>
                </a:solidFill>
              </a:rPr>
              <a:t>উদাহরণ </a:t>
            </a:r>
            <a:r>
              <a:rPr lang="en-US" sz="3600" b="1" i="1" dirty="0" err="1" smtClean="0">
                <a:solidFill>
                  <a:schemeClr val="tx2">
                    <a:lumMod val="75000"/>
                  </a:schemeClr>
                </a:solidFill>
              </a:rPr>
              <a:t>সহ</a:t>
            </a:r>
            <a:r>
              <a:rPr lang="en-US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n-BD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b="1" i="1" dirty="0" err="1" smtClean="0">
                <a:solidFill>
                  <a:schemeClr val="tx2">
                    <a:lumMod val="75000"/>
                  </a:schemeClr>
                </a:solidFill>
              </a:rPr>
              <a:t>ব্যঞ্জন</a:t>
            </a:r>
            <a:r>
              <a:rPr lang="en-US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n-BD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600" b="1" i="1" dirty="0" err="1" smtClean="0">
                <a:solidFill>
                  <a:schemeClr val="tx2">
                    <a:lumMod val="75000"/>
                  </a:schemeClr>
                </a:solidFill>
              </a:rPr>
              <a:t>সন্ধির</a:t>
            </a:r>
            <a:r>
              <a:rPr lang="bn-IN" sz="3600" b="1" i="1" dirty="0" smtClean="0">
                <a:solidFill>
                  <a:schemeClr val="tx2">
                    <a:lumMod val="75000"/>
                  </a:schemeClr>
                </a:solidFill>
              </a:rPr>
              <a:t> স</a:t>
            </a:r>
            <a:r>
              <a:rPr lang="bn-BD" sz="3600" b="1" i="1">
                <a:solidFill>
                  <a:schemeClr val="tx2">
                    <a:lumMod val="75000"/>
                  </a:schemeClr>
                </a:solidFill>
              </a:rPr>
              <a:t>ং</a:t>
            </a:r>
            <a:r>
              <a:rPr lang="bn-IN" sz="3600" b="1" i="1" smtClean="0">
                <a:solidFill>
                  <a:schemeClr val="tx2">
                    <a:lumMod val="75000"/>
                  </a:schemeClr>
                </a:solidFill>
              </a:rPr>
              <a:t>জ্ঞা</a:t>
            </a:r>
            <a:r>
              <a:rPr lang="bn-BD" sz="3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n-IN" sz="3600" b="1" i="1" dirty="0" smtClean="0">
                <a:solidFill>
                  <a:schemeClr val="tx2">
                    <a:lumMod val="75000"/>
                  </a:schemeClr>
                </a:solidFill>
              </a:rPr>
              <a:t> দাও ।</a:t>
            </a:r>
            <a:endParaRPr lang="en-US" sz="3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5910" y="462286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u="sng" dirty="0">
                <a:solidFill>
                  <a:srgbClr val="002060"/>
                </a:solidFill>
              </a:rPr>
              <a:t>দলীয় </a:t>
            </a:r>
            <a:r>
              <a:rPr lang="bn-IN" sz="7200" b="1" u="sng" dirty="0" smtClean="0">
                <a:solidFill>
                  <a:srgbClr val="002060"/>
                </a:solidFill>
              </a:rPr>
              <a:t>কাজঃ</a:t>
            </a:r>
            <a:endParaRPr lang="bn-IN" sz="7200" b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46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8001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i="1" u="sng" dirty="0" smtClean="0">
                <a:solidFill>
                  <a:srgbClr val="002060"/>
                </a:solidFill>
              </a:rPr>
              <a:t>একক কাজঃ</a:t>
            </a:r>
          </a:p>
          <a:p>
            <a:pPr algn="ctr"/>
            <a:r>
              <a:rPr lang="bn-IN" sz="4000" b="1" dirty="0" smtClean="0">
                <a:solidFill>
                  <a:schemeClr val="tx2">
                    <a:lumMod val="75000"/>
                  </a:schemeClr>
                </a:solidFill>
              </a:rPr>
              <a:t>প্রত্যেকে ১ টি করে সন্ধি বিচ্ছদ কর</a:t>
            </a:r>
            <a:endParaRPr lang="bn-BD" sz="4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bn-IN" sz="4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bn-IN" sz="4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n-IN" sz="4400" b="1" dirty="0" smtClean="0">
                <a:solidFill>
                  <a:schemeClr val="tx2">
                    <a:lumMod val="75000"/>
                  </a:schemeClr>
                </a:solidFill>
              </a:rPr>
              <a:t>  নিষ্ঠুর</a:t>
            </a:r>
            <a:r>
              <a:rPr lang="bn-BD" sz="4400" b="1" dirty="0" smtClean="0">
                <a:solidFill>
                  <a:schemeClr val="tx2">
                    <a:lumMod val="75000"/>
                  </a:schemeClr>
                </a:solidFill>
              </a:rPr>
              <a:t>,     </a:t>
            </a:r>
            <a:r>
              <a:rPr lang="bn-IN" sz="4400" b="1" dirty="0" smtClean="0">
                <a:solidFill>
                  <a:schemeClr val="tx2">
                    <a:lumMod val="75000"/>
                  </a:schemeClr>
                </a:solidFill>
              </a:rPr>
              <a:t>জলাশয়, </a:t>
            </a:r>
            <a:r>
              <a:rPr lang="bn-BD" sz="44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bn-IN" sz="4400" b="1" dirty="0" smtClean="0">
                <a:solidFill>
                  <a:schemeClr val="tx2">
                    <a:lumMod val="75000"/>
                  </a:schemeClr>
                </a:solidFill>
              </a:rPr>
              <a:t>বিদ্যালয়</a:t>
            </a:r>
            <a:endParaRPr lang="en-US" sz="4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12" y="3515879"/>
            <a:ext cx="1953587" cy="20248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742902"/>
            <a:ext cx="2209800" cy="16657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228" y="3449390"/>
            <a:ext cx="2362200" cy="20913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6248400" y="47244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বিদ্যালয়</a:t>
            </a:r>
            <a:endParaRPr lang="en-US" sz="3600" dirty="0"/>
          </a:p>
        </p:txBody>
      </p:sp>
      <p:sp>
        <p:nvSpPr>
          <p:cNvPr id="9" name="Right Arrow 8"/>
          <p:cNvSpPr/>
          <p:nvPr/>
        </p:nvSpPr>
        <p:spPr>
          <a:xfrm rot="5400000">
            <a:off x="304800" y="3212544"/>
            <a:ext cx="1143000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5400000">
            <a:off x="2941320" y="3287279"/>
            <a:ext cx="1143000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5400000">
            <a:off x="5905500" y="3220790"/>
            <a:ext cx="1143000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0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9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914400"/>
            <a:ext cx="8229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IN" sz="4000" dirty="0"/>
          </a:p>
          <a:p>
            <a:pPr algn="ctr"/>
            <a:r>
              <a:rPr lang="bn-IN" sz="6000" b="1" i="1" dirty="0" smtClean="0"/>
              <a:t>মূল্যায়নঃ</a:t>
            </a:r>
          </a:p>
          <a:p>
            <a:pPr algn="ctr"/>
            <a:endParaRPr lang="bn-IN" sz="4000" i="1" u="sng" dirty="0"/>
          </a:p>
          <a:p>
            <a:pPr algn="ctr"/>
            <a:r>
              <a:rPr lang="bn-IN" sz="4000" b="1" i="1" dirty="0" smtClean="0"/>
              <a:t>সন্ধি কাকে বলে?</a:t>
            </a:r>
          </a:p>
          <a:p>
            <a:pPr algn="ctr"/>
            <a:endParaRPr lang="bn-IN" sz="4000" b="1" dirty="0" smtClean="0"/>
          </a:p>
          <a:p>
            <a:pPr algn="ctr"/>
            <a:r>
              <a:rPr lang="bn-IN" sz="4000" b="1" i="1" dirty="0" smtClean="0"/>
              <a:t>সন্ধি কত প্রকার ও কি কি?</a:t>
            </a:r>
          </a:p>
          <a:p>
            <a:pPr algn="ctr"/>
            <a:endParaRPr lang="bn-IN" sz="4000" b="1" i="1" dirty="0" smtClean="0"/>
          </a:p>
          <a:p>
            <a:pPr algn="ctr"/>
            <a:r>
              <a:rPr lang="bn-IN" sz="4000" b="1" i="1" dirty="0" smtClean="0"/>
              <a:t>স্বরসন্ধির	</a:t>
            </a:r>
            <a:r>
              <a:rPr lang="bn-BD" sz="4000" b="1" i="1" dirty="0" smtClean="0"/>
              <a:t> </a:t>
            </a:r>
            <a:r>
              <a:rPr lang="bn-IN" sz="4000" b="1" i="1" dirty="0" smtClean="0"/>
              <a:t>উদাহরন দাও?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399788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4876800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i="1" dirty="0" smtClean="0">
                <a:solidFill>
                  <a:schemeClr val="tx2">
                    <a:lumMod val="75000"/>
                  </a:schemeClr>
                </a:solidFill>
              </a:rPr>
              <a:t>উদাহরণ সহ </a:t>
            </a:r>
            <a:r>
              <a:rPr lang="bn-BD" sz="4000" b="1" i="1" dirty="0" smtClean="0">
                <a:solidFill>
                  <a:schemeClr val="tx2">
                    <a:lumMod val="75000"/>
                  </a:schemeClr>
                </a:solidFill>
              </a:rPr>
              <a:t>স্বরসন্ধি, </a:t>
            </a:r>
            <a:r>
              <a:rPr lang="bn-IN" sz="4000" b="1" i="1" dirty="0">
                <a:solidFill>
                  <a:schemeClr val="tx2">
                    <a:lumMod val="75000"/>
                  </a:schemeClr>
                </a:solidFill>
              </a:rPr>
              <a:t>ব্যঞ্জণ </a:t>
            </a:r>
            <a:r>
              <a:rPr lang="bn-IN" sz="4000" b="1" i="1" dirty="0" smtClean="0">
                <a:solidFill>
                  <a:schemeClr val="tx2">
                    <a:lumMod val="75000"/>
                  </a:schemeClr>
                </a:solidFill>
              </a:rPr>
              <a:t>সন্ধি</a:t>
            </a:r>
            <a:r>
              <a:rPr lang="bn-BD" sz="4000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n-BD" sz="4000" b="1" i="1" dirty="0" smtClean="0">
                <a:solidFill>
                  <a:schemeClr val="tx2">
                    <a:lumMod val="75000"/>
                  </a:schemeClr>
                </a:solidFill>
              </a:rPr>
              <a:t>এবং বিসর্গ সন্ধির </a:t>
            </a:r>
            <a:r>
              <a:rPr lang="bn-IN" sz="4000" b="1" i="1" dirty="0" smtClean="0">
                <a:solidFill>
                  <a:schemeClr val="tx2">
                    <a:lumMod val="75000"/>
                  </a:schemeClr>
                </a:solidFill>
              </a:rPr>
              <a:t>সজ্ঞা </a:t>
            </a:r>
            <a:r>
              <a:rPr lang="bn-BD" sz="4000" b="1" i="1" dirty="0" smtClean="0">
                <a:solidFill>
                  <a:schemeClr val="tx2">
                    <a:lumMod val="75000"/>
                  </a:schemeClr>
                </a:solidFill>
              </a:rPr>
              <a:t>।</a:t>
            </a:r>
            <a:endParaRPr lang="en-US" sz="40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2" descr="C:\Users\DOEL\Pictures\ar1348175122575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305800" cy="42547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283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181765"/>
            <a:ext cx="8518071" cy="264687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16600" b="1" i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ধন্যবাদ</a:t>
            </a:r>
            <a:endParaRPr lang="en-US" sz="16600" b="1" i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8077199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5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2101</TotalTime>
  <Words>231</Words>
  <Application>Microsoft Office PowerPoint</Application>
  <PresentationFormat>On-screen Show (4:3)</PresentationFormat>
  <Paragraphs>63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Dpur</cp:lastModifiedBy>
  <cp:revision>128</cp:revision>
  <dcterms:created xsi:type="dcterms:W3CDTF">2013-07-21T06:30:05Z</dcterms:created>
  <dcterms:modified xsi:type="dcterms:W3CDTF">2013-09-27T18:32:21Z</dcterms:modified>
</cp:coreProperties>
</file>